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0" r:id="rId2"/>
    <p:sldId id="265" r:id="rId3"/>
    <p:sldId id="424" r:id="rId4"/>
    <p:sldId id="321" r:id="rId5"/>
    <p:sldId id="355" r:id="rId6"/>
    <p:sldId id="400" r:id="rId7"/>
    <p:sldId id="393" r:id="rId8"/>
    <p:sldId id="357" r:id="rId9"/>
    <p:sldId id="358" r:id="rId10"/>
    <p:sldId id="359" r:id="rId11"/>
    <p:sldId id="263" r:id="rId12"/>
    <p:sldId id="31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315" r:id="rId26"/>
    <p:sldId id="316" r:id="rId27"/>
    <p:sldId id="281" r:id="rId28"/>
    <p:sldId id="282" r:id="rId29"/>
    <p:sldId id="283" r:id="rId30"/>
    <p:sldId id="284" r:id="rId31"/>
    <p:sldId id="311" r:id="rId32"/>
    <p:sldId id="292" r:id="rId33"/>
    <p:sldId id="293" r:id="rId34"/>
    <p:sldId id="294" r:id="rId35"/>
    <p:sldId id="307" r:id="rId36"/>
    <p:sldId id="360" r:id="rId37"/>
    <p:sldId id="323" r:id="rId38"/>
    <p:sldId id="327" r:id="rId39"/>
    <p:sldId id="328" r:id="rId40"/>
    <p:sldId id="329" r:id="rId41"/>
    <p:sldId id="330" r:id="rId42"/>
    <p:sldId id="326" r:id="rId43"/>
    <p:sldId id="324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FE4CBB-16F7-C44C-BD1C-B9FB0BD24E8C}" type="slidenum">
              <a:rPr lang="en-US" sz="120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333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5169DB3-A705-DD43-9972-993B4C45001A}" type="slidenum">
              <a:rPr lang="en-US" sz="1200"/>
              <a:pPr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085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126669-CFC9-294D-9931-7F0686207AA9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793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5683BF-E9FE-2A49-B881-1650B8905730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73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B9905D-8D08-054C-A8D9-C53A0E03EFF7}" type="slidenum">
              <a:rPr lang="en-US" sz="1200"/>
              <a:pPr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35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A4910B-4825-A844-9180-BE6FCA0AFE8F}" type="slidenum">
              <a:rPr lang="en-US" sz="1200"/>
              <a:pPr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456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47B779-19EA-FF4D-B3BF-DEE305992A6D}" type="slidenum">
              <a:rPr lang="en-US" sz="1200"/>
              <a:pPr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9489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214DDD-6CBB-AC4B-A750-6B0AAEEAE900}" type="slidenum">
              <a:rPr lang="en-US" sz="1200"/>
              <a:pPr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678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5FA93E0-C402-7849-B7E0-A2CF865D7016}" type="slidenum">
              <a:rPr lang="en-US" sz="1200"/>
              <a:pPr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7500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91BAE9-B563-2A4D-97BA-234243AAD606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790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83C0DD-A738-5F48-9B3C-39423847B08F}" type="slidenum">
              <a:rPr lang="en-US" sz="1200"/>
              <a:pPr/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245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6B6BF0-C34C-FB43-8EA4-9C22DA985A28}" type="slidenum">
              <a:rPr lang="en-US" sz="1200"/>
              <a:pPr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308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334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1429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FC5E92-0E17-784B-B64E-D8A20D019D2C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9644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9FD0C6-CD82-654A-878A-EB7C857A15AB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4520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27103C3-AC28-5348-88E1-F93D98FBB5C9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300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429301-B6D4-4543-8829-5A52CC7DE791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3494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CD625D9-EDAB-F24C-B214-9435DC57856E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14526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E4379EB-FA46-F647-98E2-BFA9F17067C7}" type="slidenum">
              <a:rPr lang="en-US" sz="120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47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djoQB43Es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IIiQZw_p_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</a:t>
            </a:r>
            <a:r>
              <a:rPr lang="en-US" b="1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: Shading</a:t>
            </a:r>
            <a:endParaRPr lang="en-US" b="1" dirty="0">
              <a:solidFill>
                <a:srgbClr val="00759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6248400" cy="10668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00" y="1529590"/>
            <a:ext cx="11645900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ea typeface="ＭＳ Ｐゴシック" charset="0"/>
                <a:cs typeface="ＭＳ Ｐゴシック" charset="0"/>
              </a:rPr>
              <a:t>Shading</a:t>
            </a:r>
            <a:r>
              <a:rPr lang="en-US" dirty="0">
                <a:ea typeface="ＭＳ Ｐゴシック" charset="0"/>
                <a:cs typeface="ＭＳ Ｐゴシック" charset="0"/>
              </a:rPr>
              <a:t> refers to the process of determining the color for a pixel (or vertex…or polygon) during the rendering process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03917-6107-45FA-A66B-43F76991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60" y="2370379"/>
            <a:ext cx="1335140" cy="133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363F5-BCB0-4CB6-8D18-9EB13653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20" y="2128774"/>
            <a:ext cx="2347163" cy="1761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B19A-D7BD-4951-9E2F-62D02B28AF64}"/>
              </a:ext>
            </a:extLst>
          </p:cNvPr>
          <p:cNvSpPr txBox="1"/>
          <p:nvPr/>
        </p:nvSpPr>
        <p:spPr>
          <a:xfrm>
            <a:off x="711200" y="3890671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draw sphere using the same red for each pixel…we get something that is not realistic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8692-D948-4B88-BEEA-3E89998279FA}"/>
              </a:ext>
            </a:extLst>
          </p:cNvPr>
          <p:cNvSpPr txBox="1"/>
          <p:nvPr/>
        </p:nvSpPr>
        <p:spPr>
          <a:xfrm>
            <a:off x="5765800" y="3995678"/>
            <a:ext cx="405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model how light is reflected from the surface in the real world….</a:t>
            </a:r>
          </a:p>
          <a:p>
            <a:endParaRPr lang="en-US" dirty="0"/>
          </a:p>
          <a:p>
            <a:r>
              <a:rPr lang="en-US" dirty="0"/>
              <a:t>The most common model is the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Repflection</a:t>
            </a:r>
            <a:r>
              <a:rPr lang="en-US" dirty="0"/>
              <a:t> model</a:t>
            </a:r>
          </a:p>
          <a:p>
            <a:endParaRPr lang="en-US" dirty="0"/>
          </a:p>
          <a:p>
            <a:r>
              <a:rPr lang="en-US" dirty="0"/>
              <a:t>Created 40 years ago…still widely used</a:t>
            </a:r>
          </a:p>
          <a:p>
            <a:endParaRPr lang="en-US" dirty="0"/>
          </a:p>
          <a:p>
            <a:r>
              <a:rPr lang="en-US" dirty="0"/>
              <a:t>Though more physically correct reflection models are starting to be used more</a:t>
            </a:r>
          </a:p>
        </p:txBody>
      </p:sp>
    </p:spTree>
    <p:extLst>
      <p:ext uri="{BB962C8B-B14F-4D97-AF65-F5344CB8AC3E}">
        <p14:creationId xmlns:p14="http://schemas.microsoft.com/office/powerpoint/2010/main" val="109967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1524000" y="2327007"/>
            <a:ext cx="9074770" cy="232274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89B8DB6-9584-FA46-862E-221B97A77277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696" y="1761564"/>
            <a:ext cx="8913813" cy="4563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We will create a </a:t>
            </a:r>
            <a:r>
              <a:rPr lang="en-US" sz="2400" b="1" i="1" u="sng" dirty="0">
                <a:ea typeface="ＭＳ Ｐゴシック" charset="0"/>
                <a:cs typeface="ＭＳ Ｐゴシック" charset="0"/>
              </a:rPr>
              <a:t>simple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mathematical model for shading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It will be function that takes in: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Location of viewer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Surface orientation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2200" dirty="0">
                <a:ea typeface="ＭＳ Ｐゴシック" charset="0"/>
              </a:rPr>
              <a:t>And returns a color….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95F40-AF3E-41C9-88F7-C5631303BC61}"/>
              </a:ext>
            </a:extLst>
          </p:cNvPr>
          <p:cNvSpPr txBox="1"/>
          <p:nvPr/>
        </p:nvSpPr>
        <p:spPr>
          <a:xfrm>
            <a:off x="4875088" y="950360"/>
            <a:ext cx="398123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Well…there’s a lot of symbols but the ideas and math are simple</a:t>
            </a:r>
          </a:p>
        </p:txBody>
      </p:sp>
    </p:spTree>
    <p:extLst>
      <p:ext uri="{BB962C8B-B14F-4D97-AF65-F5344CB8AC3E}">
        <p14:creationId xmlns:p14="http://schemas.microsoft.com/office/powerpoint/2010/main" val="1864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AN06F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6" y="484503"/>
            <a:ext cx="5156534" cy="395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7806" y="2072580"/>
            <a:ext cx="11028207" cy="3670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this scattered light strikes A and so on</a:t>
            </a:r>
          </a:p>
        </p:txBody>
      </p:sp>
    </p:spTree>
    <p:extLst>
      <p:ext uri="{BB962C8B-B14F-4D97-AF65-F5344CB8AC3E}">
        <p14:creationId xmlns:p14="http://schemas.microsoft.com/office/powerpoint/2010/main" val="14574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58DCC16-E990-0340-BE25-69029C0D6E53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5352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Rendering Equation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82" y="1159099"/>
            <a:ext cx="11644648" cy="465003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 and absorption of light described by the </a:t>
            </a:r>
            <a:r>
              <a:rPr lang="en-US" i="1" dirty="0">
                <a:ea typeface="ＭＳ Ｐゴシック" charset="0"/>
                <a:cs typeface="ＭＳ Ｐゴシック" charset="0"/>
              </a:rPr>
              <a:t>rendering equation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Scattering and absorption are infinite phenomena </a:t>
            </a:r>
            <a:r>
              <a:rPr lang="en-US" i="1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Cannot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be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solved in general analytically</a:t>
            </a:r>
          </a:p>
          <a:p>
            <a:pPr lvl="1"/>
            <a:r>
              <a:rPr lang="en-US" dirty="0">
                <a:ea typeface="ＭＳ Ｐゴシック" charset="0"/>
              </a:rPr>
              <a:t>Describes global lighting effects</a:t>
            </a:r>
          </a:p>
          <a:p>
            <a:r>
              <a:rPr lang="en-US" dirty="0">
                <a:ea typeface="ＭＳ Ｐゴシック" charset="0"/>
              </a:rPr>
              <a:t>CS 419 discusses solutions to the rendering equation </a:t>
            </a:r>
          </a:p>
          <a:p>
            <a:pPr lvl="1"/>
            <a:r>
              <a:rPr lang="en-US" dirty="0">
                <a:ea typeface="ＭＳ Ｐゴシック" charset="0"/>
              </a:rPr>
              <a:t>Ray-tracing, path tracing,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21" y="3701923"/>
            <a:ext cx="7540380" cy="31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Global Effects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19234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Local vs Global Illumination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35" y="1886755"/>
            <a:ext cx="12121166" cy="44378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Incompatible with pipeline model which shades each polygon independently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Why do we want to shade each polygon independently?</a:t>
            </a:r>
            <a:br>
              <a:rPr lang="en-US" sz="2000" dirty="0">
                <a:ea typeface="ＭＳ Ｐゴシック" charset="0"/>
              </a:rPr>
            </a:b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However, in computer graphics, we are happy if things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look right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There exist many techniques for approximating global effects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Can anyone guess what you can do to approximate global illumination in rasterization?</a:t>
            </a:r>
          </a:p>
          <a:p>
            <a:pPr lvl="2"/>
            <a:r>
              <a:rPr lang="en-US" sz="1600" dirty="0">
                <a:ea typeface="ＭＳ Ｐゴシック" charset="0"/>
              </a:rPr>
              <a:t>How do people render shadows? Or mirrors?</a:t>
            </a:r>
          </a:p>
        </p:txBody>
      </p:sp>
    </p:spTree>
    <p:extLst>
      <p:ext uri="{BB962C8B-B14F-4D97-AF65-F5344CB8AC3E}">
        <p14:creationId xmlns:p14="http://schemas.microsoft.com/office/powerpoint/2010/main" val="397082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11267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Light-Material Interaction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349" y="1687132"/>
            <a:ext cx="11964473" cy="52814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Light that strikes an object is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absorbed and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scattered (reflected)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The amount reflected determines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color of the object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brightness of the object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A surface appears red under white light because the red component of the light is reflected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 the reflected light is scattered depends on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the smoothness and orientation of the surface</a:t>
            </a:r>
          </a:p>
        </p:txBody>
      </p:sp>
    </p:spTree>
    <p:extLst>
      <p:ext uri="{BB962C8B-B14F-4D97-AF65-F5344CB8AC3E}">
        <p14:creationId xmlns:p14="http://schemas.microsoft.com/office/powerpoint/2010/main" val="286456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951" y="1955383"/>
            <a:ext cx="11353800" cy="4926928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General light sources are complex to model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Would need to integrate light coming from all points on the source </a:t>
            </a:r>
          </a:p>
        </p:txBody>
      </p:sp>
      <p:pic>
        <p:nvPicPr>
          <p:cNvPr id="35845" name="Picture 5" descr="AN06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66099"/>
            <a:ext cx="471963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98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2DE0-2D26-46D8-8F21-07B81F2A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in Unity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38E3061D-0932-46E7-A9CE-0D6A59EB57E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66899" y="1690690"/>
            <a:ext cx="7597914" cy="4273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13C25-A48F-449B-A867-FB64E4FA1259}"/>
              </a:ext>
            </a:extLst>
          </p:cNvPr>
          <p:cNvSpPr txBox="1"/>
          <p:nvPr/>
        </p:nvSpPr>
        <p:spPr>
          <a:xfrm>
            <a:off x="3155674" y="6300617"/>
            <a:ext cx="48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https://www.youtube.com/watch?v=TdjoQB43EsQ</a:t>
            </a:r>
          </a:p>
        </p:txBody>
      </p:sp>
    </p:spTree>
    <p:extLst>
      <p:ext uri="{BB962C8B-B14F-4D97-AF65-F5344CB8AC3E}">
        <p14:creationId xmlns:p14="http://schemas.microsoft.com/office/powerpoint/2010/main" val="312305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Simple Light Source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1384" y="2241177"/>
            <a:ext cx="10781016" cy="4025155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Point source</a:t>
            </a:r>
          </a:p>
          <a:p>
            <a:pPr lvl="1"/>
            <a:r>
              <a:rPr lang="en-US" dirty="0">
                <a:ea typeface="ＭＳ Ｐゴシック" charset="0"/>
              </a:rPr>
              <a:t>Model with position and color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Directional source</a:t>
            </a:r>
          </a:p>
          <a:p>
            <a:pPr lvl="1"/>
            <a:r>
              <a:rPr lang="en-US" dirty="0">
                <a:ea typeface="ＭＳ Ｐゴシック" charset="0"/>
              </a:rPr>
              <a:t>Distant source = infinite distance away (parallel)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  <a:p>
            <a:pPr lvl="1"/>
            <a:r>
              <a:rPr lang="en-US" dirty="0">
                <a:ea typeface="ＭＳ Ｐゴシック" charset="0"/>
              </a:rPr>
              <a:t>Same amount of light everywhere in scene</a:t>
            </a:r>
          </a:p>
          <a:p>
            <a:pPr lvl="1"/>
            <a:r>
              <a:rPr lang="en-US" dirty="0">
                <a:ea typeface="ＭＳ Ｐゴシック" charset="0"/>
              </a:rPr>
              <a:t>Can model contribution of many sources and reflecting surfaces</a:t>
            </a:r>
          </a:p>
        </p:txBody>
      </p:sp>
    </p:spTree>
    <p:extLst>
      <p:ext uri="{BB962C8B-B14F-4D97-AF65-F5344CB8AC3E}">
        <p14:creationId xmlns:p14="http://schemas.microsoft.com/office/powerpoint/2010/main" val="133311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Surface Types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608" y="1661541"/>
            <a:ext cx="12047292" cy="4125376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light traveling along a specific ray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The smoother a surface, the more reflected light is concentrated in a single direction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Perfect mirror reflects perfectly in a single direction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 very rough surface scatters light in all directions</a:t>
            </a:r>
          </a:p>
        </p:txBody>
      </p:sp>
      <p:pic>
        <p:nvPicPr>
          <p:cNvPr id="39941" name="Picture 5" descr="AN06F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85" y="4333127"/>
            <a:ext cx="256857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AN06F0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02847"/>
            <a:ext cx="25225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2533184" y="6096001"/>
            <a:ext cx="2116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smooth surface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7010401" y="6096001"/>
            <a:ext cx="1895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rough surface</a:t>
            </a:r>
          </a:p>
        </p:txBody>
      </p:sp>
    </p:spTree>
    <p:extLst>
      <p:ext uri="{BB962C8B-B14F-4D97-AF65-F5344CB8AC3E}">
        <p14:creationId xmlns:p14="http://schemas.microsoft.com/office/powerpoint/2010/main" val="271755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514" y="426382"/>
            <a:ext cx="8913813" cy="914400"/>
          </a:xfrm>
        </p:spPr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Reflection Model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322" y="1526146"/>
            <a:ext cx="9993492" cy="44100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A simple model that can be computed rapidly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Has three components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Diffuse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Specular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Ambient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Uses four vectors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source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viewer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Normal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Perfect reflector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41989" name="Picture 5" descr="AN06F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73" y="2717443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2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062" y="253580"/>
            <a:ext cx="12273566" cy="1325563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 charset="0"/>
                <a:cs typeface="ＭＳ Ｐゴシック" charset="0"/>
              </a:rPr>
              <a:t>Modeling a Lambertian Surface – Diffuse 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9514A-90D3-4CF9-8794-86CBCDA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6265" y="2380597"/>
            <a:ext cx="4297359" cy="347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Perfectly diffuse reflector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Light scattered equally in all directions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Amount of light reflected is affected by the angle of incidence</a:t>
                </a:r>
              </a:p>
              <a:p>
                <a:pPr lvl="1"/>
                <a:r>
                  <a:rPr lang="en-US" dirty="0">
                    <a:ea typeface="ＭＳ Ｐゴシック" charset="0"/>
                  </a:rPr>
                  <a:t>reflected light  proportional to </a:t>
                </a:r>
                <a:r>
                  <a:rPr lang="en-US" b="1" i="1" dirty="0">
                    <a:ea typeface="ＭＳ Ｐゴシック" charset="0"/>
                  </a:rPr>
                  <a:t>cosine of angle between l and n</a:t>
                </a:r>
                <a:endParaRPr lang="en-US" b="1" i="1" baseline="-25000" dirty="0">
                  <a:ea typeface="ＭＳ Ｐゴシック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if vectors normalized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𝑙</m:t>
                    </m:r>
                  </m:oMath>
                </a14:m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r>
                  <a:rPr lang="en-US" dirty="0">
                    <a:ea typeface="ＭＳ Ｐゴシック" charset="0"/>
                    <a:cs typeface="Times New Roman" charset="0"/>
                  </a:rPr>
                  <a:t>Amount of reflected light also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ＭＳ Ｐゴシック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Each is an </a:t>
                </a:r>
                <a:r>
                  <a:rPr lang="en-US" dirty="0" err="1">
                    <a:ea typeface="ＭＳ Ｐゴシック" charset="0"/>
                    <a:cs typeface="Times New Roman" charset="0"/>
                  </a:rPr>
                  <a:t>rgb</a:t>
                </a:r>
                <a:r>
                  <a:rPr lang="en-US" dirty="0">
                    <a:ea typeface="ＭＳ Ｐゴシック" charset="0"/>
                    <a:cs typeface="Times New Roman" charset="0"/>
                  </a:rPr>
                  <a:t> value with each channel in [0,1]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b="1" baseline="-25000" dirty="0">
                  <a:latin typeface="Times New Roman" charset="0"/>
                  <a:ea typeface="ＭＳ Ｐゴシック" charset="0"/>
                </a:endParaRPr>
              </a:p>
              <a:p>
                <a:endParaRPr lang="en-US" sz="2600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  <a:blipFill>
                <a:blip r:embed="rId4"/>
                <a:stretch>
                  <a:fillRect l="-890" t="-3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6F1CCDD-FC70-40CF-9753-DAC0E767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3" y="5906942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9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387" y="273669"/>
            <a:ext cx="10966920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Modeling a Ideal Reflector – Specular Reflection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772" y="1529709"/>
            <a:ext cx="8754589" cy="36707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Incoming light ray is reflected in a single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Normal is determined by local orientation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Given the direction of incoming light…we can find r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 and n are unit vectors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Angle of incidence = angle of reflection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The three vectors will be coplanar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What is another name for an ideal reflector?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b="1" i="1" dirty="0"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ea typeface="ＭＳ Ｐゴシック" charset="0"/>
                <a:cs typeface="ＭＳ Ｐゴシック" charset="0"/>
              </a:rPr>
              <a:t> is computed as</a:t>
            </a:r>
          </a:p>
        </p:txBody>
      </p:sp>
      <p:pic>
        <p:nvPicPr>
          <p:cNvPr id="44037" name="Picture 5" descr="AN06F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63" y="3886666"/>
            <a:ext cx="2300288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3C8FF-75E4-448D-961D-C29AF1F684BE}"/>
                  </a:ext>
                </a:extLst>
              </p:cNvPr>
              <p:cNvSpPr txBox="1"/>
              <p:nvPr/>
            </p:nvSpPr>
            <p:spPr>
              <a:xfrm>
                <a:off x="1802769" y="540066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3C8FF-75E4-448D-961D-C29AF1F68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69" y="5400665"/>
                <a:ext cx="519101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5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1" y="1623702"/>
            <a:ext cx="7610476" cy="2243865"/>
          </a:xfrm>
        </p:spPr>
        <p:txBody>
          <a:bodyPr>
            <a:normAutofit fontScale="92500"/>
          </a:bodyPr>
          <a:lstStyle/>
          <a:p>
            <a:r>
              <a:rPr lang="en-US" dirty="0"/>
              <a:t>Perfect specular reflection</a:t>
            </a:r>
          </a:p>
          <a:p>
            <a:pPr lvl="1"/>
            <a:r>
              <a:rPr lang="en-US" dirty="0"/>
              <a:t>Light is reflected in the single direction r</a:t>
            </a:r>
          </a:p>
          <a:p>
            <a:pPr lvl="1"/>
            <a:r>
              <a:rPr lang="en-US" dirty="0"/>
              <a:t>…the mirror reflection direction</a:t>
            </a:r>
          </a:p>
          <a:p>
            <a:r>
              <a:rPr lang="en-US" dirty="0"/>
              <a:t>Glossy specular reflection</a:t>
            </a:r>
          </a:p>
          <a:p>
            <a:pPr lvl="1"/>
            <a:r>
              <a:rPr lang="en-US" dirty="0"/>
              <a:t>Scattering clustered around mirror reflection direction</a:t>
            </a:r>
          </a:p>
        </p:txBody>
      </p:sp>
      <p:pic>
        <p:nvPicPr>
          <p:cNvPr id="4" name="Picture 3" descr="Figure1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" y="3910585"/>
            <a:ext cx="7030097" cy="243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11" y="365127"/>
            <a:ext cx="285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59" y="60036"/>
            <a:ext cx="10515600" cy="1325563"/>
          </a:xfrm>
        </p:spPr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59" y="1132995"/>
            <a:ext cx="8175721" cy="2531927"/>
          </a:xfrm>
        </p:spPr>
        <p:txBody>
          <a:bodyPr>
            <a:normAutofit/>
          </a:bodyPr>
          <a:lstStyle/>
          <a:p>
            <a:r>
              <a:rPr lang="en-US" dirty="0"/>
              <a:t>Reflectance determined by</a:t>
            </a:r>
          </a:p>
          <a:p>
            <a:pPr lvl="1"/>
            <a:r>
              <a:rPr lang="en-US" dirty="0"/>
              <a:t>Alignment of view vector with mirror reflection vector</a:t>
            </a:r>
          </a:p>
          <a:p>
            <a:pPr lvl="1"/>
            <a:r>
              <a:rPr lang="en-US" dirty="0"/>
              <a:t>Shininess coefficient</a:t>
            </a:r>
          </a:p>
          <a:p>
            <a:r>
              <a:rPr lang="en-US" dirty="0"/>
              <a:t>High coefficient means smoother look</a:t>
            </a:r>
          </a:p>
          <a:p>
            <a:pPr lvl="1"/>
            <a:r>
              <a:rPr lang="en-US" dirty="0"/>
              <a:t>Maybe 100 for metal…maybe 10 for plastic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C131E-E1BF-4993-A20A-B2495F5C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894"/>
            <a:ext cx="8010925" cy="284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0267F-05C2-4986-9B28-029CE6BB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82" y="2796791"/>
            <a:ext cx="4408559" cy="289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9A2BB-B92D-4E43-9E81-5E37948C8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80" y="5899616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062" y="1783725"/>
            <a:ext cx="12117866" cy="4482608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Result of multiple interactions between light sources and surfaces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Amount and color depend on the color of the light(s) and the material properties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Add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k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to diffuse and specular terms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9296B3-E328-4624-BE5E-CB3AD2A5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46" r="-5384"/>
          <a:stretch/>
        </p:blipFill>
        <p:spPr>
          <a:xfrm>
            <a:off x="0" y="4025029"/>
            <a:ext cx="7239787" cy="1853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/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Remember that </a:t>
                </a:r>
                <a:r>
                  <a:rPr lang="en-US" dirty="0" err="1">
                    <a:latin typeface="Comic Sans MS" panose="030F0702030302020204" pitchFamily="66" charset="0"/>
                  </a:rPr>
                  <a:t>ki</a:t>
                </a:r>
                <a:r>
                  <a:rPr lang="en-US" dirty="0">
                    <a:latin typeface="Comic Sans MS" panose="030F0702030302020204" pitchFamily="66" charset="0"/>
                  </a:rPr>
                  <a:t> multiplications are component-wise multiplications of </a:t>
                </a:r>
                <a:r>
                  <a:rPr lang="en-US" dirty="0" err="1">
                    <a:latin typeface="Comic Sans MS" panose="030F0702030302020204" pitchFamily="66" charset="0"/>
                  </a:rPr>
                  <a:t>rgb</a:t>
                </a:r>
                <a:r>
                  <a:rPr lang="en-US" dirty="0">
                    <a:latin typeface="Comic Sans MS" panose="030F0702030302020204" pitchFamily="66" charset="0"/>
                  </a:rPr>
                  <a:t>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blipFill>
                <a:blip r:embed="rId4"/>
                <a:stretch>
                  <a:fillRect l="-834" t="-1863" b="-621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B6FA48-83CE-4E2C-959A-16335667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16" y="5883839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Distance Terms</a:t>
            </a:r>
          </a:p>
        </p:txBody>
      </p:sp>
      <p:pic>
        <p:nvPicPr>
          <p:cNvPr id="6" name="Picture 5" descr="Figure14.08.EPS">
            <a:extLst>
              <a:ext uri="{FF2B5EF4-FFF2-40B4-BE49-F238E27FC236}">
                <a16:creationId xmlns:a16="http://schemas.microsoft.com/office/drawing/2014/main" id="{90C00C6B-6553-4008-910A-AE4DEDD2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9" r="11876" b="15713"/>
          <a:stretch/>
        </p:blipFill>
        <p:spPr>
          <a:xfrm>
            <a:off x="8080624" y="1482775"/>
            <a:ext cx="3873357" cy="4394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The light from a point source that reaches a surface is </a:t>
                </a:r>
                <a:r>
                  <a:rPr lang="en-US" sz="2400" b="1" i="1" dirty="0">
                    <a:ea typeface="ＭＳ Ｐゴシック" charset="0"/>
                    <a:cs typeface="ＭＳ Ｐゴシック" charset="0"/>
                  </a:rPr>
                  <a:t>attenuated</a:t>
                </a:r>
              </a:p>
              <a:p>
                <a:pPr lvl="1"/>
                <a:r>
                  <a:rPr lang="en-US" sz="1800" dirty="0"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  <a:cs typeface="ＭＳ Ｐゴシック" charset="0"/>
                  </a:rPr>
                  <a:t>Intensity falls off with the square of the distance </a:t>
                </a:r>
                <a:br>
                  <a:rPr lang="en-US" sz="1800" dirty="0">
                    <a:ea typeface="ＭＳ Ｐゴシック" charset="0"/>
                    <a:cs typeface="ＭＳ Ｐゴシック" charset="0"/>
                  </a:rPr>
                </a:br>
                <a:endParaRPr lang="en-US" sz="18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We can add a factor of to the diffuse and specular terms</a:t>
                </a: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r>
                  <a:rPr lang="en-US" sz="4000" dirty="0">
                    <a:ea typeface="ＭＳ Ｐゴシック" charset="0"/>
                    <a:cs typeface="ＭＳ Ｐゴシック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𝑎𝑑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𝑏𝑑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𝑐</m:t>
                        </m:r>
                      </m:den>
                    </m:f>
                  </m:oMath>
                </a14:m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endParaRPr lang="en-US" sz="24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ea typeface="ＭＳ Ｐゴシック" charset="0"/>
                    <a:cs typeface="ＭＳ Ｐゴシック" charset="0"/>
                  </a:rPr>
                  <a:t>d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is the distance from the light to surface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b="1" dirty="0" err="1">
                    <a:ea typeface="ＭＳ Ｐゴシック" charset="0"/>
                    <a:cs typeface="ＭＳ Ｐゴシック" charset="0"/>
                  </a:rPr>
                  <a:t>a,b,c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are constants you choose to get different effects</a:t>
                </a: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  <a:blipFill>
                <a:blip r:embed="rId4"/>
                <a:stretch>
                  <a:fillRect l="-727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30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66443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820" y="1600200"/>
            <a:ext cx="10205993" cy="4724400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In the Phong Model, we add the results from each light source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Each light source has separate terms for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diffuse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specular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ambient terms 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This form does not have a physical justification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Separate red, green and blue components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Hence, 9 coefficients for each point source</a:t>
            </a:r>
          </a:p>
          <a:p>
            <a:pPr lvl="1"/>
            <a:r>
              <a:rPr lang="en-US">
                <a:ea typeface="ＭＳ Ｐゴシック" charset="0"/>
              </a:rPr>
              <a:t>I</a:t>
            </a:r>
            <a:r>
              <a:rPr lang="en-US" baseline="-25000">
                <a:ea typeface="ＭＳ Ｐゴシック" charset="0"/>
              </a:rPr>
              <a:t>dr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ab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FB8BE-BB9E-4CB8-B3D1-58DEC2EA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99" y="2235012"/>
            <a:ext cx="2595722" cy="4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0607-66B3-4AC4-B79C-DC5DD203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7"/>
            <a:ext cx="11472447" cy="1325563"/>
          </a:xfrm>
        </p:spPr>
        <p:txBody>
          <a:bodyPr/>
          <a:lstStyle/>
          <a:p>
            <a:r>
              <a:rPr lang="en-US" dirty="0"/>
              <a:t>You’re Right </a:t>
            </a:r>
            <a:r>
              <a:rPr lang="en-US" dirty="0" err="1"/>
              <a:t>Nelio</a:t>
            </a:r>
            <a:r>
              <a:rPr lang="en-US" dirty="0"/>
              <a:t>….It’s Not Really Correct….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5F184-2977-43C4-AA0C-EB88BBE2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825"/>
            <a:ext cx="12192000" cy="19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8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material opengl">
            <a:extLst>
              <a:ext uri="{FF2B5EF4-FFF2-40B4-BE49-F238E27FC236}">
                <a16:creationId xmlns:a16="http://schemas.microsoft.com/office/drawing/2014/main" id="{FF86ABF7-4163-4DCB-8650-3DC6B63D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Material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rPr>
                  <a:t>Material properties match light source properties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Nine reflection coefficients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ab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These vary from 0 to 1</a:t>
                </a:r>
                <a:b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</a:br>
                <a:endParaRPr lang="en-US">
                  <a:solidFill>
                    <a:srgbClr val="FFFFFF"/>
                  </a:solidFill>
                  <a:ea typeface="ＭＳ Ｐゴシック" charset="0"/>
                </a:endParaRPr>
              </a:p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Materials also have shininess coefficient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6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4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266741" y="1758907"/>
            <a:ext cx="11323123" cy="289822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A144DCD-4E26-4878-ABAD-52D801A1EEE9}"/>
              </a:ext>
            </a:extLst>
          </p:cNvPr>
          <p:cNvSpPr txBox="1">
            <a:spLocks noChangeArrowheads="1"/>
          </p:cNvSpPr>
          <p:nvPr/>
        </p:nvSpPr>
        <p:spPr>
          <a:xfrm>
            <a:off x="618186" y="1427162"/>
            <a:ext cx="9894731" cy="51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Summing over all the light sources, the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model can be written as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50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Blinn-</a:t>
            </a:r>
            <a:r>
              <a:rPr lang="en-US" dirty="0" err="1">
                <a:latin typeface="Arial" charset="0"/>
                <a:ea typeface="ＭＳ Ｐゴシック" charset="0"/>
                <a:cs typeface="Times New Roman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 Reflectance Model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321" y="1777429"/>
            <a:ext cx="10088492" cy="4488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Jim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Blinn</a:t>
            </a:r>
            <a:r>
              <a:rPr lang="en-US" dirty="0">
                <a:ea typeface="ＭＳ Ｐゴシック" charset="0"/>
                <a:cs typeface="ＭＳ Ｐゴシック" charset="0"/>
              </a:rPr>
              <a:t> suggested an approximating changing specular term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Replace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V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R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a </a:t>
            </a:r>
            <a:r>
              <a:rPr lang="en-US" sz="2000" baseline="30000" dirty="0">
                <a:ea typeface="ＭＳ Ｐゴシック" charset="0"/>
                <a:cs typeface="Times New Roman" charset="0"/>
              </a:rPr>
              <a:t> </a:t>
            </a:r>
            <a:r>
              <a:rPr lang="en-US" sz="2000" dirty="0">
                <a:ea typeface="ＭＳ Ｐゴシック" charset="0"/>
                <a:cs typeface="Times New Roman" charset="0"/>
              </a:rPr>
              <a:t>by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N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H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b </a:t>
            </a:r>
            <a:r>
              <a:rPr lang="en-US" sz="2000" dirty="0">
                <a:ea typeface="ＭＳ Ｐゴシック" charset="0"/>
                <a:cs typeface="Times New Roman" charset="0"/>
              </a:rPr>
              <a:t>where</a:t>
            </a:r>
            <a:endParaRPr lang="en-US" sz="2000" baseline="30000" dirty="0">
              <a:ea typeface="ＭＳ Ｐゴシック" charset="0"/>
              <a:cs typeface="Times New Roman" charset="0"/>
            </a:endParaRP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“Halfway vector”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More efficient in terms of the operations used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Closer to physically correct lighting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Pick exponent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to match what you want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Using higher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b&gt;a</a:t>
            </a:r>
            <a:r>
              <a:rPr lang="en-US" dirty="0">
                <a:ea typeface="ＭＳ Ｐゴシック" charset="0"/>
                <a:cs typeface="ＭＳ Ｐゴシック" charset="0"/>
              </a:rPr>
              <a:t> will make output similar to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ea typeface="ＭＳ Ｐゴシック" charset="0"/>
                <a:cs typeface="ＭＳ Ｐゴシック" charset="0"/>
              </a:rPr>
              <a:t> with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37" y="3012707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4264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Halfway Vector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2291" y="1896177"/>
            <a:ext cx="8499909" cy="3883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charset="0"/>
                <a:cs typeface="ＭＳ Ｐゴシック" charset="0"/>
              </a:rPr>
              <a:t>H</a:t>
            </a:r>
            <a:r>
              <a:rPr lang="en-US" dirty="0">
                <a:ea typeface="ＭＳ Ｐゴシック" charset="0"/>
                <a:cs typeface="ＭＳ Ｐゴシック" charset="0"/>
              </a:rPr>
              <a:t> is normalized vector halfway between </a:t>
            </a:r>
            <a:r>
              <a:rPr lang="en-US" b="1" dirty="0">
                <a:ea typeface="ＭＳ Ｐゴシック" charset="0"/>
                <a:cs typeface="ＭＳ Ｐゴシック" charset="0"/>
              </a:rPr>
              <a:t>L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dirty="0">
                <a:ea typeface="ＭＳ Ｐゴシック" charset="0"/>
                <a:cs typeface="ＭＳ Ｐゴシック" charset="0"/>
              </a:rPr>
              <a:t>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705100"/>
            <a:ext cx="5588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B2DD-FAF7-440B-A807-5DA9099C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2" y="2800952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69C4F8-0F14-40BD-B34E-32813FA5C193}"/>
                  </a:ext>
                </a:extLst>
              </p:cNvPr>
              <p:cNvSpPr txBox="1"/>
              <p:nvPr/>
            </p:nvSpPr>
            <p:spPr>
              <a:xfrm>
                <a:off x="498971" y="540066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69C4F8-0F14-40BD-B34E-32813FA5C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1" y="5400665"/>
                <a:ext cx="5191019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97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7310955" cy="1066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versus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Blinn-Phong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8538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1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A4068-A64A-4847-B5C1-79DA554A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41" y="2502568"/>
            <a:ext cx="5808970" cy="2104138"/>
          </a:xfrm>
          <a:prstGeom prst="rect">
            <a:avLst/>
          </a:prstGeom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Gouraud and Phong Shading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246" y="2191807"/>
            <a:ext cx="5369021" cy="3985155"/>
          </a:xfrm>
        </p:spPr>
        <p:txBody>
          <a:bodyPr>
            <a:normAutofit/>
          </a:bodyPr>
          <a:lstStyle/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vertex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shades across each polygon</a:t>
            </a:r>
          </a:p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edges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edge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polygon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fragment</a:t>
            </a:r>
          </a:p>
        </p:txBody>
      </p:sp>
    </p:spTree>
    <p:extLst>
      <p:ext uri="{BB962C8B-B14F-4D97-AF65-F5344CB8AC3E}">
        <p14:creationId xmlns:p14="http://schemas.microsoft.com/office/powerpoint/2010/main" val="227211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37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4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7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E293-0E99-4FF6-A377-AEAC7D35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Rendering: Rasterization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4C9A-6C23-450C-87FF-F2372F5B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6" y="1716353"/>
            <a:ext cx="6501073" cy="4655519"/>
          </a:xfrm>
        </p:spPr>
        <p:txBody>
          <a:bodyPr>
            <a:normAutofit/>
          </a:bodyPr>
          <a:lstStyle/>
          <a:p>
            <a:r>
              <a:rPr lang="en-US" dirty="0"/>
              <a:t>We project the 3D geometry to 2D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Compute which pixels are covered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 colors for the pixels</a:t>
            </a:r>
          </a:p>
          <a:p>
            <a:pPr lvl="1"/>
            <a:r>
              <a:rPr lang="en-US" dirty="0"/>
              <a:t>Can shade the triangle vertices</a:t>
            </a:r>
          </a:p>
          <a:p>
            <a:pPr lvl="2"/>
            <a:r>
              <a:rPr lang="en-US" dirty="0"/>
              <a:t>Fill interior of the projected polygons</a:t>
            </a:r>
          </a:p>
          <a:p>
            <a:pPr lvl="2"/>
            <a:r>
              <a:rPr lang="en-US" dirty="0"/>
              <a:t>Blend the vertex colors: interpolation</a:t>
            </a:r>
          </a:p>
          <a:p>
            <a:pPr lvl="1"/>
            <a:r>
              <a:rPr lang="en-US" dirty="0"/>
              <a:t>OR shade the pixels directly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C362-0485-4801-B861-C838120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5" y="1825625"/>
            <a:ext cx="5785514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3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3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3134920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4" name="Online Media 3" title="Atomic Heart: Official GeForce RTX Real-Time Ray Tracing Demo">
            <a:hlinkClick r:id="" action="ppaction://media"/>
            <a:extLst>
              <a:ext uri="{FF2B5EF4-FFF2-40B4-BE49-F238E27FC236}">
                <a16:creationId xmlns:a16="http://schemas.microsoft.com/office/drawing/2014/main" id="{106D5038-E8D6-46C3-BE03-A26AFD1EE7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4353" y="1690690"/>
            <a:ext cx="8604947" cy="4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Rasterization: 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838201" y="5219097"/>
            <a:ext cx="1122165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Oldest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14259</TotalTime>
  <Words>1198</Words>
  <Application>Microsoft Office PowerPoint</Application>
  <PresentationFormat>Widescreen</PresentationFormat>
  <Paragraphs>274</Paragraphs>
  <Slides>44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Times New Roman</vt:lpstr>
      <vt:lpstr>SampleSlides</vt:lpstr>
      <vt:lpstr>PowerPoint Presentation</vt:lpstr>
      <vt:lpstr>Quaternions in Unity</vt:lpstr>
      <vt:lpstr>You’re Right Nelio….It’s Not Really Correct….</vt:lpstr>
      <vt:lpstr>Rendering: Rasterization</vt:lpstr>
      <vt:lpstr>Rasterization: 3D Graphics Pipeline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Shading</vt:lpstr>
      <vt:lpstr>Phong Reflectance Model</vt:lpstr>
      <vt:lpstr>Shading</vt:lpstr>
      <vt:lpstr>Scattering </vt:lpstr>
      <vt:lpstr>Rendering Equation</vt:lpstr>
      <vt:lpstr>Global Effects</vt:lpstr>
      <vt:lpstr>Local vs Global Illumination</vt:lpstr>
      <vt:lpstr>Light-Material Interaction</vt:lpstr>
      <vt:lpstr>Light Sources</vt:lpstr>
      <vt:lpstr>Simple Light Source Models</vt:lpstr>
      <vt:lpstr>Surface Types</vt:lpstr>
      <vt:lpstr>The Phong Reflection Model</vt:lpstr>
      <vt:lpstr>Modeling a Lambertian Surface – Diffuse Reflection</vt:lpstr>
      <vt:lpstr>Modeling a Ideal Reflector – Specular Reflection</vt:lpstr>
      <vt:lpstr>Specular Reflection</vt:lpstr>
      <vt:lpstr>Specular Reflection</vt:lpstr>
      <vt:lpstr>Ambient Light</vt:lpstr>
      <vt:lpstr>Distance Terms</vt:lpstr>
      <vt:lpstr>Light Sources</vt:lpstr>
      <vt:lpstr>Material Properties</vt:lpstr>
      <vt:lpstr>Phong Reflectance Model</vt:lpstr>
      <vt:lpstr>Blinn-Phong Reflectance Model</vt:lpstr>
      <vt:lpstr>The Halfway Vector</vt:lpstr>
      <vt:lpstr>Phong versus Blinn-Phong</vt:lpstr>
      <vt:lpstr>Gouraud and Phong Shading</vt:lpstr>
      <vt:lpstr>Shaders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121</cp:revision>
  <dcterms:created xsi:type="dcterms:W3CDTF">2017-05-11T14:02:37Z</dcterms:created>
  <dcterms:modified xsi:type="dcterms:W3CDTF">2019-09-30T16:13:20Z</dcterms:modified>
</cp:coreProperties>
</file>